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73" r:id="rId4"/>
    <p:sldId id="274" r:id="rId5"/>
    <p:sldId id="278" r:id="rId6"/>
    <p:sldId id="275" r:id="rId7"/>
    <p:sldId id="276" r:id="rId8"/>
    <p:sldId id="277" r:id="rId9"/>
    <p:sldId id="280" r:id="rId10"/>
    <p:sldId id="262" r:id="rId11"/>
    <p:sldId id="281" r:id="rId12"/>
    <p:sldId id="282" r:id="rId13"/>
    <p:sldId id="283" r:id="rId14"/>
    <p:sldId id="285" r:id="rId15"/>
    <p:sldId id="267" r:id="rId16"/>
    <p:sldId id="299" r:id="rId17"/>
    <p:sldId id="300" r:id="rId18"/>
    <p:sldId id="286" r:id="rId19"/>
    <p:sldId id="304" r:id="rId20"/>
    <p:sldId id="307" r:id="rId21"/>
    <p:sldId id="308" r:id="rId22"/>
    <p:sldId id="309" r:id="rId23"/>
    <p:sldId id="319" r:id="rId24"/>
    <p:sldId id="311" r:id="rId25"/>
    <p:sldId id="301" r:id="rId26"/>
    <p:sldId id="294" r:id="rId27"/>
    <p:sldId id="312" r:id="rId28"/>
    <p:sldId id="313" r:id="rId29"/>
    <p:sldId id="314" r:id="rId30"/>
    <p:sldId id="315" r:id="rId31"/>
    <p:sldId id="316" r:id="rId32"/>
    <p:sldId id="317" r:id="rId33"/>
    <p:sldId id="318" r:id="rId34"/>
    <p:sldId id="296" r:id="rId35"/>
    <p:sldId id="310" r:id="rId36"/>
    <p:sldId id="298" r:id="rId37"/>
    <p:sldId id="291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768" autoAdjust="0"/>
  </p:normalViewPr>
  <p:slideViewPr>
    <p:cSldViewPr snapToGrid="0" snapToObjects="1">
      <p:cViewPr varScale="1">
        <p:scale>
          <a:sx n="81" d="100"/>
          <a:sy n="81" d="100"/>
        </p:scale>
        <p:origin x="-16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E9139-7A93-5F4A-9DFD-A96893E2A595}" type="datetimeFigureOut">
              <a:rPr lang="en-US" smtClean="0"/>
              <a:t>4/3/15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6B169-2B28-1D47-8C22-9CFE57599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777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16378-9B36-4349-889A-C681E0FDBABC}" type="datetimeFigureOut">
              <a:rPr lang="en-US" smtClean="0"/>
              <a:t>4/2/15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2F39-E32C-FD46-95BF-358B1C8E3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738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Goes beneath the</a:t>
            </a:r>
            <a:r>
              <a:rPr lang="en-US" baseline="0" dirty="0" smtClean="0"/>
              <a:t> surface of the facts and to affect people in ways they remember.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Connecting the criticism with the second story.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1882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Are they quotes?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73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IMPROVE!!!!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456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Computers don’t understand emotional impact.</a:t>
            </a:r>
          </a:p>
          <a:p>
            <a:r>
              <a:rPr lang="en-US" dirty="0" smtClean="0"/>
              <a:t>They don’t understand</a:t>
            </a:r>
            <a:r>
              <a:rPr lang="en-US" baseline="0" dirty="0" smtClean="0"/>
              <a:t> things “beneath the surface.”</a:t>
            </a:r>
          </a:p>
          <a:p>
            <a:r>
              <a:rPr lang="en-US" baseline="0" dirty="0" smtClean="0"/>
              <a:t>Help people generate humor from models while helping computers understand language.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we can understand emotional impact, we can </a:t>
            </a:r>
          </a:p>
          <a:p>
            <a:r>
              <a:rPr lang="en-US" baseline="0" dirty="0" smtClean="0"/>
              <a:t>Create media that is compelling and drives us to take 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cheesy as they are, people love</a:t>
            </a:r>
            <a:r>
              <a:rPr lang="en-US" baseline="0" dirty="0" smtClean="0"/>
              <a:t> a happy ending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07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There’s a thrill at a surprise twist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8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lot of media drives negative behavior. Anger seems easier to trigger than </a:t>
            </a:r>
            <a:r>
              <a:rPr lang="en-US" dirty="0" err="1" smtClean="0"/>
              <a:t>Happyness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14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Loop back from testing usefulness to improving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modesl</a:t>
            </a:r>
            <a:endParaRPr lang="en-US" baseline="0" dirty="0" smtClean="0"/>
          </a:p>
          <a:p>
            <a:r>
              <a:rPr lang="en-US" baseline="0" dirty="0" smtClean="0"/>
              <a:t>Add a line about deliverables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611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EF308-027E-2240-9CAA-A47D18778FE9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10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064B-0549-F246-81A7-800230671706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3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070B6-2B6F-FE45-A004-675F3136BDBD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1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E74E-6FDF-8248-AD65-4DC4659B5573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5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5A825-6808-F84F-8956-78009D4DB9D1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19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1CC1-102B-524D-BED8-56B39F5FFD9F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78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0219E-897F-0E41-997B-657A7EFC0BC9}" type="datetime1">
              <a:rPr lang="en-US" smtClean="0"/>
              <a:t>4/3/15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97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730B-BB55-614D-BC2B-F79CEF4765D3}" type="datetime1">
              <a:rPr lang="en-US" smtClean="0"/>
              <a:t>4/3/15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0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C5CE-7D8A-3144-BC94-9567C1CF2959}" type="datetime1">
              <a:rPr lang="en-US" smtClean="0"/>
              <a:t>4/3/15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3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9D53-3AF9-FC47-BCF5-AD25BE1DAA92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25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B2BA9-A1D4-B340-9C34-0658B60E606F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6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1DB89-A220-964B-9A7C-29B53DDA651D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8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Georg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Georg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42678"/>
            <a:ext cx="77724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latin typeface="Georgia"/>
                <a:cs typeface="Georgia"/>
              </a:rPr>
              <a:t>Generating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Emotional Impact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in Stories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78371"/>
            <a:ext cx="4393765" cy="871209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dirty="0" smtClean="0">
                <a:latin typeface="Georgia"/>
                <a:cs typeface="Georgia"/>
              </a:rPr>
              <a:t>Lydia Chilton, Stanford University</a:t>
            </a:r>
          </a:p>
          <a:p>
            <a:pPr algn="l"/>
            <a:r>
              <a:rPr lang="en-US" dirty="0" smtClean="0">
                <a:latin typeface="Georgia"/>
                <a:cs typeface="Georgia"/>
              </a:rPr>
              <a:t>Jessica </a:t>
            </a:r>
            <a:r>
              <a:rPr lang="en-US" dirty="0" err="1" smtClean="0">
                <a:latin typeface="Georgia"/>
                <a:cs typeface="Georgia"/>
              </a:rPr>
              <a:t>Ouyang</a:t>
            </a:r>
            <a:r>
              <a:rPr lang="en-US" dirty="0" smtClean="0"/>
              <a:t>, </a:t>
            </a:r>
            <a:r>
              <a:rPr lang="en-US" dirty="0"/>
              <a:t>C</a:t>
            </a:r>
            <a:r>
              <a:rPr lang="en-US" dirty="0" smtClean="0"/>
              <a:t>olumbia University</a:t>
            </a:r>
            <a:endParaRPr lang="en-US" dirty="0" smtClean="0">
              <a:latin typeface="Georgia"/>
              <a:cs typeface="Georgia"/>
            </a:endParaRPr>
          </a:p>
          <a:p>
            <a:pPr algn="l"/>
            <a:r>
              <a:rPr lang="en-US" dirty="0" smtClean="0">
                <a:latin typeface="Georgia"/>
                <a:cs typeface="Georgia"/>
              </a:rPr>
              <a:t>6 April 2015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549"/>
          <a:stretch/>
        </p:blipFill>
        <p:spPr>
          <a:xfrm>
            <a:off x="3166888" y="4066830"/>
            <a:ext cx="5977111" cy="240792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14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8588" r="23215" b="36431"/>
          <a:stretch/>
        </p:blipFill>
        <p:spPr>
          <a:xfrm>
            <a:off x="0" y="2132696"/>
            <a:ext cx="9019855" cy="3399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67202" b="89240"/>
          <a:stretch/>
        </p:blipFill>
        <p:spPr>
          <a:xfrm>
            <a:off x="0" y="1319388"/>
            <a:ext cx="3852806" cy="813308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97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59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20087" y="2022708"/>
            <a:ext cx="85129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200" baseline="0" dirty="0" smtClean="0">
              <a:latin typeface="Georgia"/>
              <a:cs typeface="Georgia"/>
            </a:endParaRPr>
          </a:p>
          <a:p>
            <a:pPr algn="ctr"/>
            <a:r>
              <a:rPr lang="en-US" sz="3200" baseline="0" dirty="0" smtClean="0">
                <a:latin typeface="Georgia"/>
                <a:cs typeface="Georgia"/>
              </a:rPr>
              <a:t>If we can understand </a:t>
            </a:r>
            <a:r>
              <a:rPr lang="en-US" sz="3200" b="1" baseline="0" dirty="0" smtClean="0">
                <a:latin typeface="Georgia"/>
                <a:cs typeface="Georgia"/>
              </a:rPr>
              <a:t>emotional impact</a:t>
            </a:r>
            <a:r>
              <a:rPr lang="en-US" sz="3200" baseline="0" dirty="0" smtClean="0">
                <a:latin typeface="Georgia"/>
                <a:cs typeface="Georgia"/>
              </a:rPr>
              <a:t>, </a:t>
            </a:r>
          </a:p>
          <a:p>
            <a:pPr algn="ctr"/>
            <a:r>
              <a:rPr lang="en-US" sz="3200" baseline="0" dirty="0" smtClean="0">
                <a:latin typeface="Georgia"/>
                <a:cs typeface="Georgia"/>
              </a:rPr>
              <a:t>we can </a:t>
            </a:r>
            <a:r>
              <a:rPr lang="en-US" sz="3200" b="1" baseline="0" dirty="0" smtClean="0">
                <a:latin typeface="Georgia"/>
                <a:cs typeface="Georgia"/>
              </a:rPr>
              <a:t>create media</a:t>
            </a:r>
            <a:r>
              <a:rPr lang="en-US" sz="3200" baseline="0" dirty="0" smtClean="0">
                <a:latin typeface="Georgia"/>
                <a:cs typeface="Georgia"/>
              </a:rPr>
              <a:t> that is compelling </a:t>
            </a:r>
          </a:p>
          <a:p>
            <a:pPr algn="ctr"/>
            <a:r>
              <a:rPr lang="en-US" sz="3200" baseline="0" dirty="0" smtClean="0">
                <a:latin typeface="Georgia"/>
                <a:cs typeface="Georgia"/>
              </a:rPr>
              <a:t>and drives us</a:t>
            </a:r>
            <a:r>
              <a:rPr lang="en-US" sz="3200" dirty="0" smtClean="0">
                <a:latin typeface="Georgia"/>
                <a:cs typeface="Georgia"/>
              </a:rPr>
              <a:t> to </a:t>
            </a:r>
            <a:r>
              <a:rPr lang="en-US" sz="3200" b="1" baseline="0" dirty="0" smtClean="0">
                <a:latin typeface="Georgia"/>
                <a:cs typeface="Georgia"/>
              </a:rPr>
              <a:t>take action</a:t>
            </a:r>
            <a:r>
              <a:rPr lang="en-US" sz="3200" baseline="0" dirty="0" smtClean="0">
                <a:latin typeface="Georgia"/>
                <a:cs typeface="Georgia"/>
              </a:rPr>
              <a:t>.</a:t>
            </a:r>
            <a:endParaRPr lang="en-US" sz="3200" dirty="0" smtClean="0">
              <a:latin typeface="Georgia"/>
              <a:cs typeface="Georgia"/>
            </a:endParaRPr>
          </a:p>
          <a:p>
            <a:pPr algn="ctr"/>
            <a:endParaRPr lang="en-US" sz="32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91281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Method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892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Georgia"/>
                <a:cs typeface="Georgia"/>
              </a:rPr>
              <a:t>Domain: News Satire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5466" y="931771"/>
            <a:ext cx="1561334" cy="15613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28197" y="3530034"/>
            <a:ext cx="2056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eorgia"/>
                <a:cs typeface="Georgia"/>
              </a:rPr>
              <a:t>collect theories of</a:t>
            </a:r>
          </a:p>
          <a:p>
            <a:r>
              <a:rPr lang="en-US" dirty="0" smtClean="0">
                <a:latin typeface="Georgia"/>
                <a:cs typeface="Georgia"/>
              </a:rPr>
              <a:t> emotional impact</a:t>
            </a:r>
          </a:p>
        </p:txBody>
      </p:sp>
      <p:sp>
        <p:nvSpPr>
          <p:cNvPr id="7" name="Rectangle 6"/>
          <p:cNvSpPr/>
          <p:nvPr/>
        </p:nvSpPr>
        <p:spPr>
          <a:xfrm>
            <a:off x="4960381" y="4734104"/>
            <a:ext cx="25897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Georgia"/>
                <a:cs typeface="Georgia"/>
              </a:rPr>
              <a:t>Test correctness of </a:t>
            </a:r>
          </a:p>
          <a:p>
            <a:r>
              <a:rPr lang="en-US" dirty="0" smtClean="0">
                <a:latin typeface="Georgia"/>
                <a:cs typeface="Georgia"/>
              </a:rPr>
              <a:t>theories against data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8197" y="2275930"/>
            <a:ext cx="2018534" cy="14270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52052"/>
            <a:ext cx="1612092" cy="129553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12092" y="4669728"/>
            <a:ext cx="21507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Georgia"/>
                <a:cs typeface="Georgia"/>
              </a:rPr>
              <a:t>Test the usefulness of theories by having people generate humor.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0887" y="4552052"/>
            <a:ext cx="1561334" cy="156133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5130" y="3291037"/>
            <a:ext cx="1443067" cy="14430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651716">
            <a:off x="5636021" y="3341888"/>
            <a:ext cx="1443067" cy="14430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4000943">
            <a:off x="3532823" y="4840107"/>
            <a:ext cx="1443067" cy="144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82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Generating News Satire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5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of Humor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Insult</a:t>
            </a:r>
            <a:endParaRPr lang="en-US" dirty="0" smtClean="0"/>
          </a:p>
          <a:p>
            <a:r>
              <a:rPr lang="en-US" dirty="0" smtClean="0"/>
              <a:t>Exaggeration</a:t>
            </a:r>
          </a:p>
          <a:p>
            <a:r>
              <a:rPr lang="en-US" dirty="0" smtClean="0"/>
              <a:t>Reversal</a:t>
            </a:r>
          </a:p>
          <a:p>
            <a:r>
              <a:rPr lang="en-US" dirty="0" smtClean="0"/>
              <a:t>Truth</a:t>
            </a:r>
          </a:p>
          <a:p>
            <a:r>
              <a:rPr lang="en-US" dirty="0" smtClean="0"/>
              <a:t>Pain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77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2-Script Theory of Humor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Raskin</a:t>
            </a:r>
            <a:r>
              <a:rPr lang="en-US" dirty="0" smtClean="0"/>
              <a:t> 1987</a:t>
            </a:r>
          </a:p>
          <a:p>
            <a:r>
              <a:rPr lang="en-US" dirty="0" smtClean="0"/>
              <a:t>Two stories/scripts interpreted simultaneous or in quick succession</a:t>
            </a:r>
          </a:p>
          <a:p>
            <a:pPr marL="342900" lvl="1" indent="-342900">
              <a:buFont typeface="Arial"/>
              <a:buChar char="•"/>
            </a:pPr>
            <a:r>
              <a:rPr lang="en-US" i="1" dirty="0" smtClean="0"/>
              <a:t>“I married Miss Right. I didn’t know her first name was always.”</a:t>
            </a:r>
          </a:p>
          <a:p>
            <a:r>
              <a:rPr lang="en-US" dirty="0" smtClean="0"/>
              <a:t>Script 1: (Positive) He married Miss Right</a:t>
            </a:r>
          </a:p>
          <a:p>
            <a:r>
              <a:rPr lang="en-US" dirty="0" smtClean="0"/>
              <a:t>Script 2: (Negative) His wife nags him.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3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laugh at people, not things.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994" y="1477655"/>
            <a:ext cx="4927056" cy="538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56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News Satire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42000"/>
          </a:blip>
          <a:srcRect b="58042"/>
          <a:stretch/>
        </p:blipFill>
        <p:spPr>
          <a:xfrm>
            <a:off x="457199" y="1417638"/>
            <a:ext cx="4281067" cy="180389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9803" y="2148144"/>
            <a:ext cx="4058633" cy="114463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Montana Lawmaker Proposes Banning Yoga Pants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18</a:t>
            </a:fld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579803" y="4156419"/>
            <a:ext cx="4924400" cy="2414556"/>
            <a:chOff x="579803" y="4156419"/>
            <a:chExt cx="4924400" cy="2414556"/>
          </a:xfrm>
        </p:grpSpPr>
        <p:sp>
          <p:nvSpPr>
            <p:cNvPr id="12" name="Rounded Rectangular Callout 11"/>
            <p:cNvSpPr/>
            <p:nvPr/>
          </p:nvSpPr>
          <p:spPr>
            <a:xfrm>
              <a:off x="2850103" y="4156419"/>
              <a:ext cx="2630430" cy="1315796"/>
            </a:xfrm>
            <a:prstGeom prst="wedgeRoundRectCallout">
              <a:avLst>
                <a:gd name="adj1" fmla="val -66492"/>
                <a:gd name="adj2" fmla="val 22051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63627" y="4335383"/>
              <a:ext cx="264057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i="1" dirty="0" smtClean="0">
                  <a:solidFill>
                    <a:srgbClr val="000000"/>
                  </a:solidFill>
                  <a:latin typeface="Lucida Grande"/>
                  <a:ea typeface="Lucida Grande"/>
                  <a:cs typeface="Lucida Grande"/>
                </a:rPr>
                <a:t>All that bill would do is require me to use my imagination more.</a:t>
              </a:r>
              <a:endParaRPr lang="en-US" i="1" dirty="0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803" y="4156419"/>
              <a:ext cx="1859486" cy="2414556"/>
            </a:xfrm>
            <a:prstGeom prst="rect">
              <a:avLst/>
            </a:prstGeom>
          </p:spPr>
        </p:pic>
      </p:grpSp>
      <p:sp>
        <p:nvSpPr>
          <p:cNvPr id="15" name="Rectangle 14"/>
          <p:cNvSpPr/>
          <p:nvPr/>
        </p:nvSpPr>
        <p:spPr>
          <a:xfrm>
            <a:off x="6769814" y="1551386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Headline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786276" y="5472215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Joke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134790" y="3221535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reversal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725632" y="2686307"/>
            <a:ext cx="1270047" cy="53232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Point of view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557237" y="3678016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criticism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287190" y="4377080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reason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>
            <a:off x="7565235" y="2340123"/>
            <a:ext cx="795421" cy="34618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7" idx="0"/>
          </p:cNvCxnSpPr>
          <p:nvPr/>
        </p:nvCxnSpPr>
        <p:spPr>
          <a:xfrm flipH="1">
            <a:off x="6769814" y="2340123"/>
            <a:ext cx="795421" cy="88141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8" idx="2"/>
            <a:endCxn id="19" idx="0"/>
          </p:cNvCxnSpPr>
          <p:nvPr/>
        </p:nvCxnSpPr>
        <p:spPr>
          <a:xfrm flipH="1">
            <a:off x="8192261" y="3218629"/>
            <a:ext cx="168395" cy="4593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2"/>
            <a:endCxn id="20" idx="0"/>
          </p:cNvCxnSpPr>
          <p:nvPr/>
        </p:nvCxnSpPr>
        <p:spPr>
          <a:xfrm>
            <a:off x="6769814" y="3678016"/>
            <a:ext cx="152400" cy="69906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2"/>
          </p:cNvCxnSpPr>
          <p:nvPr/>
        </p:nvCxnSpPr>
        <p:spPr>
          <a:xfrm>
            <a:off x="6922214" y="4833561"/>
            <a:ext cx="635023" cy="5368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9" idx="2"/>
          </p:cNvCxnSpPr>
          <p:nvPr/>
        </p:nvCxnSpPr>
        <p:spPr>
          <a:xfrm flipH="1">
            <a:off x="7565235" y="4134497"/>
            <a:ext cx="627026" cy="123593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163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Humor Theories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 a criticism of </a:t>
            </a:r>
            <a:r>
              <a:rPr lang="en-US" i="1" dirty="0" smtClean="0"/>
              <a:t>a person in the headline</a:t>
            </a:r>
          </a:p>
          <a:p>
            <a:r>
              <a:rPr lang="en-US" dirty="0" smtClean="0"/>
              <a:t>Find “Two Scripts”:</a:t>
            </a:r>
          </a:p>
          <a:p>
            <a:pPr lvl="1"/>
            <a:r>
              <a:rPr lang="en-US" dirty="0" smtClean="0"/>
              <a:t>Script 1: Takes the point of view of the person being criticized.</a:t>
            </a:r>
          </a:p>
          <a:p>
            <a:pPr lvl="1"/>
            <a:r>
              <a:rPr lang="en-US" dirty="0" smtClean="0"/>
              <a:t>Script 2: (often the criticism)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0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Emotional impact is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the magic of storytelling.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15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4665447" y="3438476"/>
            <a:ext cx="4230123" cy="20070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250848" y="3418221"/>
            <a:ext cx="3762640" cy="20070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16269" y="15671"/>
            <a:ext cx="4058633" cy="114463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Montana Lawmaker Proposes Banning Yoga Pants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65313" y="5798145"/>
            <a:ext cx="26405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All that bill would do is require me to use my imagination more.</a:t>
            </a:r>
            <a:endParaRPr lang="en-US" i="1" dirty="0"/>
          </a:p>
        </p:txBody>
      </p:sp>
      <p:sp>
        <p:nvSpPr>
          <p:cNvPr id="25" name="Rectangle 24"/>
          <p:cNvSpPr/>
          <p:nvPr/>
        </p:nvSpPr>
        <p:spPr>
          <a:xfrm>
            <a:off x="2489844" y="1256822"/>
            <a:ext cx="1272796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Montana Lawmaker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17476" y="4223789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Pervert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520735" y="4223789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Dislike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531684" y="4230241"/>
            <a:ext cx="1084477" cy="693251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Won’t be able to </a:t>
            </a:r>
            <a:r>
              <a:rPr lang="en-US" sz="1200" dirty="0" err="1" smtClean="0">
                <a:solidFill>
                  <a:schemeClr val="tx1"/>
                </a:solidFill>
              </a:rPr>
              <a:t>perv</a:t>
            </a:r>
            <a:r>
              <a:rPr lang="en-US" sz="1200" dirty="0" smtClean="0">
                <a:solidFill>
                  <a:schemeClr val="tx1"/>
                </a:solidFill>
              </a:rPr>
              <a:t> anymore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60733" y="3757092"/>
            <a:ext cx="58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POV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337032" y="3583911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Reaction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24454" y="3585550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Reason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1" idx="3"/>
            <a:endCxn id="36" idx="1"/>
          </p:cNvCxnSpPr>
          <p:nvPr/>
        </p:nvCxnSpPr>
        <p:spPr>
          <a:xfrm>
            <a:off x="3616161" y="4576867"/>
            <a:ext cx="2040213" cy="2966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56374" y="4259906"/>
            <a:ext cx="1018528" cy="693250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Like. He will still be able to </a:t>
            </a:r>
            <a:r>
              <a:rPr lang="en-US" sz="1200" dirty="0" err="1" smtClean="0">
                <a:solidFill>
                  <a:schemeClr val="tx1"/>
                </a:solidFill>
              </a:rPr>
              <a:t>perv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549144" y="3615214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Expectation Reaction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6883292" y="4261545"/>
            <a:ext cx="1504266" cy="691611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He will have to get to use his imagination more.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845443" y="3607122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Reversal</a:t>
            </a:r>
          </a:p>
          <a:p>
            <a:r>
              <a:rPr lang="en-US" dirty="0" smtClean="0"/>
              <a:t>Reason</a:t>
            </a:r>
            <a:endParaRPr lang="en-US" dirty="0"/>
          </a:p>
        </p:txBody>
      </p:sp>
      <p:cxnSp>
        <p:nvCxnSpPr>
          <p:cNvPr id="40" name="Straight Arrow Connector 39"/>
          <p:cNvCxnSpPr>
            <a:endCxn id="30" idx="1"/>
          </p:cNvCxnSpPr>
          <p:nvPr/>
        </p:nvCxnSpPr>
        <p:spPr>
          <a:xfrm>
            <a:off x="1203770" y="4441990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214719" y="4459561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6" idx="3"/>
            <a:endCxn id="38" idx="1"/>
          </p:cNvCxnSpPr>
          <p:nvPr/>
        </p:nvCxnSpPr>
        <p:spPr>
          <a:xfrm>
            <a:off x="6674902" y="4606531"/>
            <a:ext cx="208390" cy="820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97330" y="1256822"/>
            <a:ext cx="191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Person to criticize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490908" y="1920238"/>
            <a:ext cx="3640762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[The law would] </a:t>
            </a:r>
            <a:r>
              <a:rPr lang="en-US" sz="1200" dirty="0">
                <a:solidFill>
                  <a:schemeClr val="tx1"/>
                </a:solidFill>
              </a:rPr>
              <a:t>e</a:t>
            </a:r>
            <a:r>
              <a:rPr lang="en-US" sz="1200" dirty="0" smtClean="0">
                <a:solidFill>
                  <a:schemeClr val="tx1"/>
                </a:solidFill>
              </a:rPr>
              <a:t>xpand indecent exposure laws to include tight-fighting clothing.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7330" y="1920238"/>
            <a:ext cx="183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Aspect to criticize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87828" y="2625115"/>
            <a:ext cx="171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to criticize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2531684" y="2558300"/>
            <a:ext cx="3640762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dirty="0" smtClean="0"/>
              <a:t>Too extreme. Yoga pants are not indecent exposure</a:t>
            </a:r>
          </a:p>
          <a:p>
            <a:r>
              <a:rPr lang="en-US" sz="1200" dirty="0" smtClean="0"/>
              <a:t>You have to use your imagination to see anything</a:t>
            </a:r>
            <a:endParaRPr lang="en-US" sz="1200" dirty="0"/>
          </a:p>
        </p:txBody>
      </p:sp>
      <p:cxnSp>
        <p:nvCxnSpPr>
          <p:cNvPr id="3" name="Elbow Connector 2"/>
          <p:cNvCxnSpPr>
            <a:stCxn id="44" idx="3"/>
          </p:cNvCxnSpPr>
          <p:nvPr/>
        </p:nvCxnSpPr>
        <p:spPr>
          <a:xfrm>
            <a:off x="6172446" y="2782974"/>
            <a:ext cx="1776132" cy="1448907"/>
          </a:xfrm>
          <a:prstGeom prst="bentConnector3">
            <a:avLst>
              <a:gd name="adj1" fmla="val 101196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8893" y="5052424"/>
            <a:ext cx="889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Script 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659583" y="5052424"/>
            <a:ext cx="889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Script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985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/>
      <p:bldP spid="33" grpId="0"/>
      <p:bldP spid="34" grpId="0"/>
      <p:bldP spid="36" grpId="0" animBg="1"/>
      <p:bldP spid="37" grpId="0"/>
      <p:bldP spid="38" grpId="0" animBg="1"/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4665447" y="3438476"/>
            <a:ext cx="4230123" cy="20070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250848" y="3418221"/>
            <a:ext cx="3762640" cy="20070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16269" y="15671"/>
            <a:ext cx="4058633" cy="114463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Met Museum Bans ‘</a:t>
            </a:r>
            <a:r>
              <a:rPr lang="en-US" b="1" dirty="0" err="1" smtClean="0">
                <a:solidFill>
                  <a:schemeClr val="tx1"/>
                </a:solidFill>
                <a:latin typeface="Georgia"/>
                <a:cs typeface="Georgia"/>
              </a:rPr>
              <a:t>Selfie</a:t>
            </a:r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-Stick’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10652" y="5798145"/>
            <a:ext cx="3309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That’s all right. </a:t>
            </a:r>
            <a:r>
              <a:rPr lang="en-US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I don’t need a </a:t>
            </a:r>
            <a:r>
              <a:rPr lang="en-US" i="1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selfie</a:t>
            </a:r>
            <a:r>
              <a:rPr lang="en-US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-stick to bother people at a museum.</a:t>
            </a:r>
            <a:endParaRPr lang="en-US" i="1" dirty="0"/>
          </a:p>
        </p:txBody>
      </p:sp>
      <p:sp>
        <p:nvSpPr>
          <p:cNvPr id="25" name="Rectangle 24"/>
          <p:cNvSpPr/>
          <p:nvPr/>
        </p:nvSpPr>
        <p:spPr>
          <a:xfrm>
            <a:off x="2489844" y="1256822"/>
            <a:ext cx="1272796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17476" y="4223789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520735" y="4223789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531684" y="4230241"/>
            <a:ext cx="1084477" cy="693251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60733" y="3757092"/>
            <a:ext cx="58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POV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337032" y="3583911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Reaction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24454" y="3585550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Reason</a:t>
            </a:r>
            <a:endParaRPr lang="en-US" dirty="0"/>
          </a:p>
        </p:txBody>
      </p:sp>
      <p:cxnSp>
        <p:nvCxnSpPr>
          <p:cNvPr id="35" name="Straight Arrow Connector 34"/>
          <p:cNvCxnSpPr>
            <a:stCxn id="31" idx="3"/>
            <a:endCxn id="36" idx="1"/>
          </p:cNvCxnSpPr>
          <p:nvPr/>
        </p:nvCxnSpPr>
        <p:spPr>
          <a:xfrm>
            <a:off x="3616161" y="4576867"/>
            <a:ext cx="2040213" cy="2966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656374" y="4259906"/>
            <a:ext cx="1018528" cy="693250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549144" y="3615214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Expectation Reaction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6883292" y="4261545"/>
            <a:ext cx="1504266" cy="691611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845443" y="3607122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Reversal</a:t>
            </a:r>
          </a:p>
          <a:p>
            <a:r>
              <a:rPr lang="en-US" dirty="0" smtClean="0"/>
              <a:t>Reason</a:t>
            </a:r>
            <a:endParaRPr lang="en-US" dirty="0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1203770" y="4441990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2214719" y="4459561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6" idx="3"/>
            <a:endCxn id="38" idx="1"/>
          </p:cNvCxnSpPr>
          <p:nvPr/>
        </p:nvCxnSpPr>
        <p:spPr>
          <a:xfrm>
            <a:off x="6674902" y="4606531"/>
            <a:ext cx="208390" cy="820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97330" y="1256822"/>
            <a:ext cx="191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Person to criticize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2490908" y="1920238"/>
            <a:ext cx="3640762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7330" y="1920238"/>
            <a:ext cx="183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Aspect to criticize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587828" y="2625115"/>
            <a:ext cx="171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to criticize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2531684" y="2558300"/>
            <a:ext cx="3640762" cy="44934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200" dirty="0" smtClean="0"/>
          </a:p>
        </p:txBody>
      </p:sp>
      <p:cxnSp>
        <p:nvCxnSpPr>
          <p:cNvPr id="3" name="Elbow Connector 2"/>
          <p:cNvCxnSpPr>
            <a:stCxn id="44" idx="3"/>
          </p:cNvCxnSpPr>
          <p:nvPr/>
        </p:nvCxnSpPr>
        <p:spPr>
          <a:xfrm>
            <a:off x="6172446" y="2782974"/>
            <a:ext cx="1776132" cy="1448907"/>
          </a:xfrm>
          <a:prstGeom prst="bentConnector3">
            <a:avLst>
              <a:gd name="adj1" fmla="val 101196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8893" y="5052424"/>
            <a:ext cx="889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Script 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4659583" y="5052424"/>
            <a:ext cx="889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Script 2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13008" y="4226987"/>
            <a:ext cx="7870082" cy="729367"/>
            <a:chOff x="669876" y="4376189"/>
            <a:chExt cx="7870082" cy="729367"/>
          </a:xfrm>
        </p:grpSpPr>
        <p:sp>
          <p:nvSpPr>
            <p:cNvPr id="46" name="Rectangle 45"/>
            <p:cNvSpPr/>
            <p:nvPr/>
          </p:nvSpPr>
          <p:spPr>
            <a:xfrm>
              <a:off x="669876" y="4376189"/>
              <a:ext cx="824024" cy="464016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>
                  <a:solidFill>
                    <a:schemeClr val="tx1"/>
                  </a:solidFill>
                </a:rPr>
                <a:t>Botherer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673135" y="4376189"/>
              <a:ext cx="674236" cy="464016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Dislike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684084" y="4382641"/>
              <a:ext cx="1084477" cy="693251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Won’t be able to bother anymore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808774" y="4412306"/>
              <a:ext cx="1018528" cy="693250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Like. He will still bother people.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035692" y="4413945"/>
              <a:ext cx="1504266" cy="691611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Find another way.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495860" y="1259302"/>
            <a:ext cx="3682602" cy="1750825"/>
            <a:chOff x="2642244" y="1409222"/>
            <a:chExt cx="3682602" cy="1750825"/>
          </a:xfrm>
        </p:grpSpPr>
        <p:sp>
          <p:nvSpPr>
            <p:cNvPr id="51" name="Rectangle 50"/>
            <p:cNvSpPr/>
            <p:nvPr/>
          </p:nvSpPr>
          <p:spPr>
            <a:xfrm>
              <a:off x="2642244" y="1409222"/>
              <a:ext cx="1272796" cy="44934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Met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643308" y="2072638"/>
              <a:ext cx="3640762" cy="44934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Ban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Selfie</a:t>
              </a:r>
              <a:r>
                <a:rPr lang="en-US" sz="1200" dirty="0" smtClean="0">
                  <a:solidFill>
                    <a:schemeClr val="tx1"/>
                  </a:solidFill>
                </a:rPr>
                <a:t>-sticks because they invade guests’ personal space.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684084" y="2710700"/>
              <a:ext cx="3640762" cy="44934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/>
                <a:t>T</a:t>
              </a:r>
              <a:r>
                <a:rPr lang="en-US" sz="1200" dirty="0" smtClean="0"/>
                <a:t>oo extreme. </a:t>
              </a:r>
            </a:p>
            <a:p>
              <a:r>
                <a:rPr lang="en-US" sz="1200" dirty="0" smtClean="0"/>
                <a:t>They aren’t bothersome enough to ban.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097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Emotional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22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064801" y="1693430"/>
            <a:ext cx="0" cy="365341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064801" y="5346849"/>
            <a:ext cx="505258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2257584" y="5420843"/>
            <a:ext cx="1505056" cy="43904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Headline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cxnSp>
        <p:nvCxnSpPr>
          <p:cNvPr id="11" name="Curved Connector 10"/>
          <p:cNvCxnSpPr/>
          <p:nvPr/>
        </p:nvCxnSpPr>
        <p:spPr>
          <a:xfrm>
            <a:off x="2064801" y="2320626"/>
            <a:ext cx="5052586" cy="2446066"/>
          </a:xfrm>
          <a:prstGeom prst="curvedConnector3">
            <a:avLst>
              <a:gd name="adj1" fmla="val 65514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flipV="1">
            <a:off x="2064801" y="2320626"/>
            <a:ext cx="5052586" cy="2163828"/>
          </a:xfrm>
          <a:prstGeom prst="curvedConnector3">
            <a:avLst>
              <a:gd name="adj1" fmla="val 47828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0" y="2186492"/>
            <a:ext cx="20648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504D"/>
                </a:solidFill>
              </a:rPr>
              <a:t>Point of View 1</a:t>
            </a:r>
          </a:p>
          <a:p>
            <a:r>
              <a:rPr lang="en-US" dirty="0" smtClean="0"/>
              <a:t>Montana Lawmaker</a:t>
            </a:r>
          </a:p>
          <a:p>
            <a:r>
              <a:rPr lang="en-US" dirty="0" smtClean="0"/>
              <a:t>Met Museum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9743" y="3859843"/>
            <a:ext cx="1646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Point of View 2</a:t>
            </a:r>
          </a:p>
          <a:p>
            <a:r>
              <a:rPr lang="en-US" dirty="0" smtClean="0"/>
              <a:t>Pervert</a:t>
            </a:r>
          </a:p>
          <a:p>
            <a:r>
              <a:rPr lang="en-US" dirty="0" err="1" smtClean="0"/>
              <a:t>Botherer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471232" y="5420843"/>
            <a:ext cx="1505056" cy="43904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Joke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174544" y="5859887"/>
            <a:ext cx="1916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…bans yoga pants.</a:t>
            </a:r>
          </a:p>
          <a:p>
            <a:r>
              <a:rPr lang="en-US" dirty="0" smtClean="0"/>
              <a:t>…bans </a:t>
            </a:r>
            <a:r>
              <a:rPr lang="en-US" dirty="0" err="1" smtClean="0"/>
              <a:t>selfie</a:t>
            </a:r>
            <a:r>
              <a:rPr lang="en-US" dirty="0" smtClean="0"/>
              <a:t>-stick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471232" y="5855488"/>
            <a:ext cx="2788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…use my imagination more.</a:t>
            </a:r>
          </a:p>
          <a:p>
            <a:r>
              <a:rPr lang="en-US" dirty="0" smtClean="0"/>
              <a:t>…don’t need a </a:t>
            </a:r>
            <a:r>
              <a:rPr lang="en-US" dirty="0" err="1" smtClean="0"/>
              <a:t>selfie</a:t>
            </a:r>
            <a:r>
              <a:rPr lang="en-US" dirty="0" smtClean="0"/>
              <a:t>-stick.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329231" y="5420843"/>
            <a:ext cx="7930633" cy="1300632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/>
          <p:nvPr/>
        </p:nvCxnSpPr>
        <p:spPr>
          <a:xfrm>
            <a:off x="4844396" y="1693430"/>
            <a:ext cx="0" cy="3653419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2680370" y="5541517"/>
            <a:ext cx="1590842" cy="788737"/>
          </a:xfrm>
          <a:prstGeom prst="rect">
            <a:avLst/>
          </a:prstGeom>
          <a:noFill/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Headline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416737" y="5560778"/>
            <a:ext cx="1590842" cy="788737"/>
          </a:xfrm>
          <a:prstGeom prst="rect">
            <a:avLst/>
          </a:prstGeom>
          <a:noFill/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Joke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4553410" y="5996235"/>
            <a:ext cx="111416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961656" y="1370264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</a:t>
            </a:r>
          </a:p>
          <a:p>
            <a:r>
              <a:rPr lang="en-US" dirty="0" smtClean="0"/>
              <a:t>Sentiment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1040046" y="5050637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Negative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Sentiment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65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Emotional Analysis: </a:t>
            </a:r>
            <a:br>
              <a:rPr lang="en-US" dirty="0" smtClean="0"/>
            </a:br>
            <a:r>
              <a:rPr lang="en-US" i="1" dirty="0" smtClean="0"/>
              <a:t>Beneath the Surface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23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257584" y="5420843"/>
            <a:ext cx="1505056" cy="43904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Headline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471232" y="5420843"/>
            <a:ext cx="1505056" cy="43904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Joke</a:t>
            </a:r>
            <a:endParaRPr lang="en-US" b="1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174544" y="5859887"/>
            <a:ext cx="1916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…bans yoga pants.</a:t>
            </a:r>
          </a:p>
          <a:p>
            <a:r>
              <a:rPr lang="en-US" dirty="0" smtClean="0"/>
              <a:t>…bans </a:t>
            </a:r>
            <a:r>
              <a:rPr lang="en-US" dirty="0" err="1" smtClean="0"/>
              <a:t>selfie</a:t>
            </a:r>
            <a:r>
              <a:rPr lang="en-US" dirty="0" smtClean="0"/>
              <a:t>-stick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471232" y="5855488"/>
            <a:ext cx="2788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…use my imagination more.</a:t>
            </a:r>
          </a:p>
          <a:p>
            <a:r>
              <a:rPr lang="en-US" dirty="0" smtClean="0"/>
              <a:t>…don’t need a </a:t>
            </a:r>
            <a:r>
              <a:rPr lang="en-US" dirty="0" err="1" smtClean="0"/>
              <a:t>selfie</a:t>
            </a:r>
            <a:r>
              <a:rPr lang="en-US" dirty="0" smtClean="0"/>
              <a:t>-stick.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329231" y="5420843"/>
            <a:ext cx="7930633" cy="1300632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/>
          <p:cNvGrpSpPr/>
          <p:nvPr/>
        </p:nvGrpSpPr>
        <p:grpSpPr>
          <a:xfrm>
            <a:off x="1615246" y="5530811"/>
            <a:ext cx="6201490" cy="704037"/>
            <a:chOff x="669876" y="4257201"/>
            <a:chExt cx="6201490" cy="704037"/>
          </a:xfrm>
        </p:grpSpPr>
        <p:sp>
          <p:nvSpPr>
            <p:cNvPr id="43" name="Rectangle 42"/>
            <p:cNvSpPr/>
            <p:nvPr/>
          </p:nvSpPr>
          <p:spPr>
            <a:xfrm>
              <a:off x="669876" y="4376189"/>
              <a:ext cx="674236" cy="464016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 smtClean="0">
                  <a:solidFill>
                    <a:schemeClr val="tx1"/>
                  </a:solidFill>
                </a:rPr>
                <a:t>Botherer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673135" y="4376189"/>
              <a:ext cx="674236" cy="464016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Dislike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684084" y="4257201"/>
              <a:ext cx="1084477" cy="693251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Won’t be able to bother anymore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140182" y="4267988"/>
              <a:ext cx="1018528" cy="693250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Like. He will still bother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67100" y="4269627"/>
              <a:ext cx="1504266" cy="691611"/>
            </a:xfrm>
            <a:prstGeom prst="rect">
              <a:avLst/>
            </a:prstGeom>
            <a:solidFill>
              <a:srgbClr val="E6E0EC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Find another way.</a:t>
              </a:r>
              <a:endParaRPr lang="en-US" sz="1200" dirty="0" smtClean="0">
                <a:solidFill>
                  <a:schemeClr val="tx1"/>
                </a:solidFill>
              </a:endParaRPr>
            </a:p>
          </p:txBody>
        </p:sp>
      </p:grpSp>
      <p:cxnSp>
        <p:nvCxnSpPr>
          <p:cNvPr id="48" name="Straight Arrow Connector 47"/>
          <p:cNvCxnSpPr>
            <a:stCxn id="45" idx="3"/>
            <a:endCxn id="46" idx="1"/>
          </p:cNvCxnSpPr>
          <p:nvPr/>
        </p:nvCxnSpPr>
        <p:spPr>
          <a:xfrm>
            <a:off x="4713931" y="5877437"/>
            <a:ext cx="371621" cy="10786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3" idx="3"/>
            <a:endCxn id="44" idx="1"/>
          </p:cNvCxnSpPr>
          <p:nvPr/>
        </p:nvCxnSpPr>
        <p:spPr>
          <a:xfrm>
            <a:off x="2289482" y="5881807"/>
            <a:ext cx="329023" cy="0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4" idx="3"/>
            <a:endCxn id="45" idx="1"/>
          </p:cNvCxnSpPr>
          <p:nvPr/>
        </p:nvCxnSpPr>
        <p:spPr>
          <a:xfrm flipV="1">
            <a:off x="3292741" y="5877437"/>
            <a:ext cx="336713" cy="4370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46" idx="3"/>
            <a:endCxn id="47" idx="1"/>
          </p:cNvCxnSpPr>
          <p:nvPr/>
        </p:nvCxnSpPr>
        <p:spPr>
          <a:xfrm>
            <a:off x="6104080" y="5888223"/>
            <a:ext cx="208390" cy="820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064801" y="1693430"/>
            <a:ext cx="0" cy="365341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064801" y="5346849"/>
            <a:ext cx="505258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>
            <a:off x="2064801" y="2320626"/>
            <a:ext cx="5052586" cy="2446066"/>
          </a:xfrm>
          <a:prstGeom prst="curvedConnector3">
            <a:avLst>
              <a:gd name="adj1" fmla="val 65514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/>
          <p:nvPr/>
        </p:nvCxnSpPr>
        <p:spPr>
          <a:xfrm flipV="1">
            <a:off x="2064801" y="2320626"/>
            <a:ext cx="5052586" cy="2163828"/>
          </a:xfrm>
          <a:prstGeom prst="curvedConnector3">
            <a:avLst>
              <a:gd name="adj1" fmla="val 47828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2186492"/>
            <a:ext cx="20648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504D"/>
                </a:solidFill>
              </a:rPr>
              <a:t>Point of View 1</a:t>
            </a:r>
          </a:p>
          <a:p>
            <a:r>
              <a:rPr lang="en-US" dirty="0" smtClean="0"/>
              <a:t>Montana Lawmaker</a:t>
            </a:r>
          </a:p>
          <a:p>
            <a:r>
              <a:rPr lang="en-US" dirty="0" smtClean="0"/>
              <a:t>Met Museum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09743" y="3859843"/>
            <a:ext cx="16466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Point of View 2</a:t>
            </a:r>
          </a:p>
          <a:p>
            <a:r>
              <a:rPr lang="en-US" dirty="0" smtClean="0"/>
              <a:t>Pervert</a:t>
            </a:r>
          </a:p>
          <a:p>
            <a:r>
              <a:rPr lang="en-US" dirty="0" err="1" smtClean="0"/>
              <a:t>Botherer</a:t>
            </a:r>
            <a:endParaRPr lang="en-US" dirty="0"/>
          </a:p>
        </p:txBody>
      </p:sp>
      <p:cxnSp>
        <p:nvCxnSpPr>
          <p:cNvPr id="34" name="Straight Connector 33"/>
          <p:cNvCxnSpPr/>
          <p:nvPr/>
        </p:nvCxnSpPr>
        <p:spPr>
          <a:xfrm>
            <a:off x="4844396" y="1693430"/>
            <a:ext cx="0" cy="3653419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961656" y="1370264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</a:t>
            </a:r>
          </a:p>
          <a:p>
            <a:r>
              <a:rPr lang="en-US" dirty="0" smtClean="0"/>
              <a:t>Sentiment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040046" y="5034957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Negative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Sentiment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520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Spline </a:t>
            </a:r>
            <a:r>
              <a:rPr lang="en-US" sz="3600" dirty="0" smtClean="0"/>
              <a:t>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17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69814"/>
            <a:ext cx="8229600" cy="1143000"/>
          </a:xfrm>
        </p:spPr>
        <p:txBody>
          <a:bodyPr/>
          <a:lstStyle/>
          <a:p>
            <a:r>
              <a:rPr lang="en-US" dirty="0" smtClean="0"/>
              <a:t>Dramatic Personal Narratives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061"/>
            <a:ext cx="8229600" cy="8466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Theories of Dramatic Narrative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3147"/>
            <a:ext cx="8229600" cy="5256131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A </a:t>
            </a:r>
            <a:r>
              <a:rPr lang="en-US" sz="2800" dirty="0" smtClean="0"/>
              <a:t>minimal story consists of a starting state, an ending state, and </a:t>
            </a:r>
            <a:r>
              <a:rPr lang="en-US" sz="2800" dirty="0" smtClean="0">
                <a:solidFill>
                  <a:srgbClr val="E46C0A"/>
                </a:solidFill>
              </a:rPr>
              <a:t>an event that causes this change of </a:t>
            </a:r>
            <a:r>
              <a:rPr lang="en-US" sz="2800" dirty="0" smtClean="0">
                <a:solidFill>
                  <a:srgbClr val="E46C0A"/>
                </a:solidFill>
              </a:rPr>
              <a:t>state.</a:t>
            </a:r>
            <a:endParaRPr lang="en-US" sz="2800" dirty="0" smtClean="0">
              <a:solidFill>
                <a:srgbClr val="E46C0A"/>
              </a:solidFill>
            </a:endParaRPr>
          </a:p>
          <a:p>
            <a:pPr lvl="1"/>
            <a:r>
              <a:rPr lang="en-US" sz="2400" i="1" dirty="0" smtClean="0"/>
              <a:t>A Grammar of Stories: An Introduction</a:t>
            </a:r>
            <a:r>
              <a:rPr lang="en-US" sz="2400" dirty="0" smtClean="0"/>
              <a:t>,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Gerald </a:t>
            </a:r>
            <a:r>
              <a:rPr lang="en-US" sz="2400" dirty="0" smtClean="0"/>
              <a:t>Prince 1973</a:t>
            </a:r>
            <a:endParaRPr lang="en-US" sz="2400" i="1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To hold an audience’s attention, a personal narrative must contain a Most Reportable Event (MRE), </a:t>
            </a:r>
            <a:r>
              <a:rPr lang="en-US" sz="2800" dirty="0" smtClean="0">
                <a:solidFill>
                  <a:srgbClr val="E46C0A"/>
                </a:solidFill>
              </a:rPr>
              <a:t>an event that is uncommon and highly impactful</a:t>
            </a:r>
          </a:p>
          <a:p>
            <a:pPr lvl="1"/>
            <a:r>
              <a:rPr lang="en-US" sz="2400" dirty="0" smtClean="0"/>
              <a:t>‘Some Further Steps in Narrative Analysis’,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William </a:t>
            </a:r>
            <a:r>
              <a:rPr lang="en-US" sz="2400" dirty="0" err="1" smtClean="0"/>
              <a:t>Labov</a:t>
            </a:r>
            <a:r>
              <a:rPr lang="en-US" sz="2400" dirty="0" smtClean="0"/>
              <a:t> 1997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Sentence Index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060" y="1069944"/>
            <a:ext cx="2194425" cy="106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16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590527" y="4473791"/>
            <a:ext cx="3409359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This isn't exactly </a:t>
            </a:r>
            <a:r>
              <a:rPr lang="en-US" u="sng" dirty="0" smtClean="0">
                <a:solidFill>
                  <a:schemeClr val="accent3">
                    <a:lumMod val="75000"/>
                  </a:schemeClr>
                </a:solidFill>
                <a:latin typeface="Helvetica"/>
                <a:cs typeface="Helvetica"/>
              </a:rPr>
              <a:t>creepy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, but it's one of the </a:t>
            </a:r>
            <a:r>
              <a:rPr lang="en-US" u="sng" dirty="0" smtClean="0">
                <a:solidFill>
                  <a:srgbClr val="77933C"/>
                </a:solidFill>
                <a:latin typeface="Helvetica"/>
                <a:cs typeface="Helvetica"/>
              </a:rPr>
              <a:t>scariest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 things that's ever happened to me.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178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1658881" y="4473791"/>
            <a:ext cx="3409359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effectLst/>
                <a:latin typeface="Helvetica"/>
                <a:cs typeface="Helvetica"/>
              </a:rPr>
              <a:t>I was </a:t>
            </a:r>
            <a:r>
              <a:rPr lang="en-US" dirty="0" smtClean="0">
                <a:solidFill>
                  <a:schemeClr val="tx1"/>
                </a:solidFill>
                <a:effectLst/>
                <a:latin typeface="Helvetica"/>
                <a:cs typeface="Helvetica"/>
              </a:rPr>
              <a:t>driving </a:t>
            </a:r>
            <a:r>
              <a:rPr lang="en-US" dirty="0" smtClean="0">
                <a:effectLst/>
                <a:latin typeface="Helvetica"/>
                <a:cs typeface="Helvetica"/>
              </a:rPr>
              <a:t>down the </a:t>
            </a:r>
            <a:r>
              <a:rPr lang="en-US" dirty="0" smtClean="0">
                <a:solidFill>
                  <a:srgbClr val="000000"/>
                </a:solidFill>
                <a:effectLst/>
                <a:latin typeface="Helvetica"/>
                <a:cs typeface="Helvetica"/>
              </a:rPr>
              <a:t>motorway </a:t>
            </a:r>
            <a:r>
              <a:rPr lang="en-US" dirty="0" smtClean="0">
                <a:effectLst/>
                <a:latin typeface="Helvetica"/>
                <a:cs typeface="Helvetica"/>
              </a:rPr>
              <a:t>with my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boyfriend</a:t>
            </a:r>
            <a:r>
              <a:rPr lang="en-US" dirty="0" smtClean="0">
                <a:effectLst/>
                <a:latin typeface="Helvetica"/>
                <a:cs typeface="Helvetica"/>
              </a:rPr>
              <a:t> in the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passenger</a:t>
            </a:r>
            <a:r>
              <a:rPr lang="en-US" dirty="0" smtClean="0">
                <a:effectLst/>
                <a:latin typeface="Helvetica"/>
                <a:cs typeface="Helvetica"/>
              </a:rPr>
              <a:t>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seat</a:t>
            </a:r>
            <a:r>
              <a:rPr lang="en-US" dirty="0" smtClean="0">
                <a:effectLst/>
                <a:latin typeface="Helvetica"/>
                <a:cs typeface="Helvetica"/>
              </a:rPr>
              <a:t>, and my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dad</a:t>
            </a:r>
            <a:r>
              <a:rPr lang="en-US" dirty="0" smtClean="0">
                <a:effectLst/>
                <a:latin typeface="Helvetica"/>
                <a:cs typeface="Helvetica"/>
              </a:rPr>
              <a:t> in the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seat</a:t>
            </a:r>
            <a:r>
              <a:rPr lang="en-US" dirty="0" smtClean="0">
                <a:effectLst/>
                <a:latin typeface="Helvetica"/>
                <a:cs typeface="Helvetica"/>
              </a:rPr>
              <a:t> behind my own.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57200" y="34006"/>
            <a:ext cx="8229600" cy="8483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eorgia"/>
                <a:ea typeface="+mj-ea"/>
                <a:cs typeface="Georgia"/>
              </a:defRPr>
            </a:lvl1pPr>
          </a:lstStyle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03537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922" y="643617"/>
            <a:ext cx="66040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18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2768633" y="4473791"/>
            <a:ext cx="3245114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effectLst/>
                <a:latin typeface="Helvetica"/>
                <a:cs typeface="Helvetica"/>
              </a:rPr>
              <a:t>My </a:t>
            </a:r>
            <a:r>
              <a:rPr lang="en-US" u="sng" dirty="0" smtClean="0">
                <a:solidFill>
                  <a:schemeClr val="accent2"/>
                </a:solidFill>
                <a:effectLst/>
                <a:latin typeface="Helvetica"/>
                <a:cs typeface="Helvetica"/>
              </a:rPr>
              <a:t>dad</a:t>
            </a:r>
            <a:r>
              <a:rPr lang="en-US" dirty="0" smtClean="0">
                <a:effectLst/>
                <a:latin typeface="Helvetica"/>
                <a:cs typeface="Helvetica"/>
              </a:rPr>
              <a:t> is an epileptic and his </a:t>
            </a:r>
            <a:r>
              <a:rPr lang="en-US" u="sng" dirty="0" smtClean="0">
                <a:solidFill>
                  <a:schemeClr val="accent1"/>
                </a:solidFill>
                <a:effectLst/>
                <a:latin typeface="Helvetica"/>
                <a:cs typeface="Helvetica"/>
              </a:rPr>
              <a:t>fits</a:t>
            </a:r>
            <a:r>
              <a:rPr lang="en-US" dirty="0" smtClean="0">
                <a:effectLst/>
                <a:latin typeface="Helvetica"/>
                <a:cs typeface="Helvetica"/>
              </a:rPr>
              <a:t> are extremely sporadic.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32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10" name="Rectangular Callout 9"/>
          <p:cNvSpPr/>
          <p:nvPr/>
        </p:nvSpPr>
        <p:spPr>
          <a:xfrm>
            <a:off x="3832645" y="4473791"/>
            <a:ext cx="3302319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effectLst/>
                <a:latin typeface="Helvetica"/>
                <a:cs typeface="Helvetica"/>
              </a:rPr>
              <a:t>Sometimes he goes extremely stiff and other times he will try to get out of places or </a:t>
            </a:r>
            <a:r>
              <a:rPr lang="en-US" u="sng" dirty="0" smtClean="0">
                <a:solidFill>
                  <a:srgbClr val="4F81BD"/>
                </a:solidFill>
                <a:effectLst/>
                <a:latin typeface="Helvetica"/>
                <a:cs typeface="Helvetica"/>
              </a:rPr>
              <a:t>grab</a:t>
            </a:r>
            <a:r>
              <a:rPr lang="en-US" dirty="0" smtClean="0">
                <a:effectLst/>
                <a:latin typeface="Helvetica"/>
                <a:cs typeface="Helvetica"/>
              </a:rPr>
              <a:t> and </a:t>
            </a:r>
            <a:r>
              <a:rPr lang="en-US" u="sng" dirty="0" smtClean="0">
                <a:solidFill>
                  <a:srgbClr val="4F81BD"/>
                </a:solidFill>
                <a:effectLst/>
                <a:latin typeface="Helvetica"/>
                <a:cs typeface="Helvetica"/>
              </a:rPr>
              <a:t>punch</a:t>
            </a:r>
            <a:r>
              <a:rPr lang="en-US" dirty="0" smtClean="0">
                <a:effectLst/>
                <a:latin typeface="Helvetica"/>
                <a:cs typeface="Helvetica"/>
              </a:rPr>
              <a:t> people.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742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4" name="Rectangular Callout 3"/>
          <p:cNvSpPr/>
          <p:nvPr/>
        </p:nvSpPr>
        <p:spPr>
          <a:xfrm>
            <a:off x="4850869" y="4473791"/>
            <a:ext cx="3466541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tx1"/>
                </a:solidFill>
                <a:effectLst/>
                <a:latin typeface="Helvetica"/>
                <a:cs typeface="Helvetica"/>
              </a:rPr>
              <a:t>Mid-conversation I felt his hands </a:t>
            </a:r>
            <a:r>
              <a:rPr lang="en-US" b="1" u="sng" dirty="0" smtClean="0">
                <a:solidFill>
                  <a:schemeClr val="accent1"/>
                </a:solidFill>
                <a:effectLst/>
                <a:latin typeface="Helvetica"/>
                <a:cs typeface="Helvetica"/>
              </a:rPr>
              <a:t>wrap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effectLst/>
                <a:latin typeface="Helvetica"/>
                <a:cs typeface="Helvetica"/>
              </a:rPr>
              <a:t> </a:t>
            </a:r>
            <a:r>
              <a:rPr lang="en-US" b="1" dirty="0" smtClean="0">
                <a:solidFill>
                  <a:srgbClr val="000000"/>
                </a:solidFill>
                <a:effectLst/>
                <a:latin typeface="Helvetica"/>
                <a:cs typeface="Helvetica"/>
              </a:rPr>
              <a:t>around my throat as I was driving, </a:t>
            </a:r>
            <a:r>
              <a:rPr lang="en-US" b="1" u="sng" dirty="0" smtClean="0">
                <a:solidFill>
                  <a:srgbClr val="4F81BD"/>
                </a:solidFill>
                <a:effectLst/>
                <a:latin typeface="Helvetica"/>
                <a:cs typeface="Helvetica"/>
              </a:rPr>
              <a:t>pulling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effectLst/>
                <a:latin typeface="Helvetica"/>
                <a:cs typeface="Helvetica"/>
              </a:rPr>
              <a:t> </a:t>
            </a:r>
            <a:r>
              <a:rPr lang="en-US" b="1" dirty="0" smtClean="0">
                <a:solidFill>
                  <a:srgbClr val="000000"/>
                </a:solidFill>
                <a:effectLst/>
                <a:latin typeface="Helvetica"/>
                <a:cs typeface="Helvetica"/>
              </a:rPr>
              <a:t>my head back and making it increasingly </a:t>
            </a:r>
            <a:r>
              <a:rPr lang="en-US" b="1" u="sng" dirty="0" smtClean="0">
                <a:solidFill>
                  <a:schemeClr val="accent3">
                    <a:lumMod val="75000"/>
                  </a:schemeClr>
                </a:solidFill>
                <a:effectLst/>
                <a:latin typeface="Helvetica"/>
                <a:cs typeface="Helvetica"/>
              </a:rPr>
              <a:t>difficult</a:t>
            </a:r>
            <a:r>
              <a:rPr lang="en-US" b="1" dirty="0" smtClean="0">
                <a:solidFill>
                  <a:srgbClr val="000000"/>
                </a:solidFill>
                <a:effectLst/>
                <a:latin typeface="Helvetica"/>
                <a:cs typeface="Helvetica"/>
              </a:rPr>
              <a:t> to </a:t>
            </a:r>
            <a:r>
              <a:rPr lang="en-US" b="1" u="sng" dirty="0" smtClean="0">
                <a:solidFill>
                  <a:srgbClr val="4F81BD"/>
                </a:solidFill>
                <a:effectLst/>
                <a:latin typeface="Helvetica"/>
                <a:cs typeface="Helvetica"/>
              </a:rPr>
              <a:t>drive</a:t>
            </a:r>
            <a:r>
              <a:rPr lang="en-US" b="1" dirty="0" smtClean="0">
                <a:solidFill>
                  <a:srgbClr val="000000"/>
                </a:solidFill>
                <a:effectLst/>
                <a:latin typeface="Helvetica"/>
                <a:cs typeface="Helvetica"/>
              </a:rPr>
              <a:t>.</a:t>
            </a: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5554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006"/>
            <a:ext cx="8229600" cy="84831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of Spline Modeling</a:t>
            </a:r>
            <a:endParaRPr lang="en-US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4" name="Rectangular Callout 3"/>
          <p:cNvSpPr/>
          <p:nvPr/>
        </p:nvSpPr>
        <p:spPr>
          <a:xfrm>
            <a:off x="6040705" y="4462348"/>
            <a:ext cx="3008910" cy="1418799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effectLst/>
                <a:latin typeface="Helvetica"/>
                <a:cs typeface="Helvetica"/>
              </a:rPr>
              <a:t>My </a:t>
            </a:r>
            <a:r>
              <a:rPr lang="en-US" u="sng" dirty="0" smtClean="0">
                <a:solidFill>
                  <a:schemeClr val="accent2"/>
                </a:solidFill>
                <a:effectLst/>
                <a:latin typeface="Helvetica"/>
                <a:cs typeface="Helvetica"/>
              </a:rPr>
              <a:t>boyfriend</a:t>
            </a:r>
            <a:r>
              <a:rPr lang="en-US" dirty="0" smtClean="0">
                <a:effectLst/>
                <a:latin typeface="Helvetica"/>
                <a:cs typeface="Helvetica"/>
              </a:rPr>
              <a:t> managed to </a:t>
            </a:r>
            <a:r>
              <a:rPr lang="en-US" u="sng" dirty="0" smtClean="0">
                <a:solidFill>
                  <a:schemeClr val="accent3">
                    <a:lumMod val="75000"/>
                  </a:schemeClr>
                </a:solidFill>
                <a:effectLst/>
                <a:latin typeface="Helvetica"/>
                <a:cs typeface="Helvetica"/>
              </a:rPr>
              <a:t>help</a:t>
            </a:r>
            <a:r>
              <a:rPr lang="en-US" dirty="0" smtClean="0">
                <a:effectLst/>
                <a:latin typeface="Helvetica"/>
                <a:cs typeface="Helvetica"/>
              </a:rPr>
              <a:t> steer the </a:t>
            </a:r>
            <a:r>
              <a:rPr lang="en-US" u="sng" dirty="0" smtClean="0">
                <a:solidFill>
                  <a:schemeClr val="accent2"/>
                </a:solidFill>
                <a:effectLst/>
                <a:latin typeface="Helvetica"/>
                <a:cs typeface="Helvetica"/>
              </a:rPr>
              <a:t>car</a:t>
            </a:r>
            <a:r>
              <a:rPr lang="en-US" dirty="0" smtClean="0">
                <a:effectLst/>
                <a:latin typeface="Helvetica"/>
                <a:cs typeface="Helvetica"/>
              </a:rPr>
              <a:t> into the hard </a:t>
            </a:r>
            <a:r>
              <a:rPr lang="en-US" u="sng" dirty="0" smtClean="0">
                <a:solidFill>
                  <a:srgbClr val="C0504D"/>
                </a:solidFill>
                <a:effectLst/>
                <a:latin typeface="Helvetica"/>
                <a:cs typeface="Helvetica"/>
              </a:rPr>
              <a:t>shoulder</a:t>
            </a:r>
            <a:r>
              <a:rPr lang="en-US" dirty="0" smtClean="0">
                <a:effectLst/>
                <a:latin typeface="Helvetica"/>
                <a:cs typeface="Helvetica"/>
              </a:rPr>
              <a:t> but it was one of the </a:t>
            </a:r>
            <a:r>
              <a:rPr lang="en-US" u="sng" dirty="0" smtClean="0">
                <a:solidFill>
                  <a:schemeClr val="accent3">
                    <a:lumMod val="75000"/>
                  </a:schemeClr>
                </a:solidFill>
                <a:effectLst/>
                <a:latin typeface="Helvetica"/>
                <a:cs typeface="Helvetica"/>
              </a:rPr>
              <a:t>scariest</a:t>
            </a:r>
            <a:r>
              <a:rPr lang="en-US" dirty="0" smtClean="0">
                <a:effectLst/>
                <a:latin typeface="Helvetica"/>
                <a:cs typeface="Helvetica"/>
              </a:rPr>
              <a:t> experiences in my life.</a:t>
            </a:r>
          </a:p>
        </p:txBody>
      </p:sp>
    </p:spTree>
    <p:extLst>
      <p:ext uri="{BB962C8B-B14F-4D97-AF65-F5344CB8AC3E}">
        <p14:creationId xmlns:p14="http://schemas.microsoft.com/office/powerpoint/2010/main" val="1624082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"/>
            <a:ext cx="8229600" cy="8466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Testing Theories of Dramatic Narrative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18330"/>
            <a:ext cx="8229600" cy="5839669"/>
          </a:xfrm>
        </p:spPr>
        <p:txBody>
          <a:bodyPr>
            <a:normAutofit/>
          </a:bodyPr>
          <a:lstStyle/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3,161 narratives from </a:t>
            </a:r>
            <a:r>
              <a:rPr lang="en-US" dirty="0" err="1" smtClean="0"/>
              <a:t>Reddit</a:t>
            </a:r>
            <a:endParaRPr lang="en-US" dirty="0" smtClean="0"/>
          </a:p>
          <a:p>
            <a:pPr lvl="1"/>
            <a:r>
              <a:rPr lang="en-US" dirty="0" smtClean="0"/>
              <a:t>2692 narratives labeled </a:t>
            </a:r>
            <a:r>
              <a:rPr lang="en-US" dirty="0" smtClean="0"/>
              <a:t>with </a:t>
            </a:r>
            <a:r>
              <a:rPr lang="en-US" dirty="0" smtClean="0"/>
              <a:t>MREs</a:t>
            </a:r>
            <a:endParaRPr lang="en-US" dirty="0"/>
          </a:p>
          <a:p>
            <a:r>
              <a:rPr lang="en-US" dirty="0" smtClean="0"/>
              <a:t>Experiments</a:t>
            </a:r>
            <a:endParaRPr lang="en-US" dirty="0" smtClean="0"/>
          </a:p>
          <a:p>
            <a:pPr lvl="1"/>
            <a:r>
              <a:rPr lang="en-US" dirty="0" smtClean="0"/>
              <a:t>Trained a machine learning model</a:t>
            </a:r>
          </a:p>
          <a:p>
            <a:pPr lvl="2"/>
            <a:r>
              <a:rPr lang="en-US" dirty="0" smtClean="0"/>
              <a:t>SVM</a:t>
            </a:r>
          </a:p>
          <a:p>
            <a:pPr lvl="2"/>
            <a:r>
              <a:rPr lang="en-US" dirty="0" smtClean="0"/>
              <a:t>Distant learning</a:t>
            </a:r>
          </a:p>
          <a:p>
            <a:pPr lvl="2"/>
            <a:r>
              <a:rPr lang="en-US" dirty="0" smtClean="0"/>
              <a:t>Self-learning</a:t>
            </a:r>
            <a:endParaRPr lang="en-US" dirty="0" smtClean="0"/>
          </a:p>
          <a:p>
            <a:pPr lvl="1"/>
            <a:r>
              <a:rPr lang="en-US" dirty="0" smtClean="0"/>
              <a:t>Achieves high recall (0.92) but low precision (0.38)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28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"/>
            <a:ext cx="8229600" cy="8466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Deliverables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18330"/>
            <a:ext cx="8229600" cy="5839669"/>
          </a:xfrm>
        </p:spPr>
        <p:txBody>
          <a:bodyPr>
            <a:normAutofit/>
          </a:bodyPr>
          <a:lstStyle/>
          <a:p>
            <a:r>
              <a:rPr lang="en-US" dirty="0" smtClean="0"/>
              <a:t>Website/App for people to participate in generating humor from our models</a:t>
            </a:r>
          </a:p>
          <a:p>
            <a:pPr lvl="1"/>
            <a:r>
              <a:rPr lang="en-US" dirty="0" smtClean="0"/>
              <a:t>Users </a:t>
            </a:r>
            <a:r>
              <a:rPr lang="en-US" dirty="0" smtClean="0"/>
              <a:t>a</a:t>
            </a:r>
            <a:r>
              <a:rPr lang="en-US" dirty="0" smtClean="0"/>
              <a:t>nalyze humor</a:t>
            </a:r>
          </a:p>
          <a:p>
            <a:pPr lvl="1"/>
            <a:r>
              <a:rPr lang="en-US" dirty="0" smtClean="0"/>
              <a:t>Users follow patterns and create humor</a:t>
            </a:r>
          </a:p>
          <a:p>
            <a:pPr lvl="1"/>
            <a:r>
              <a:rPr lang="en-US" dirty="0" smtClean="0"/>
              <a:t>Improve model</a:t>
            </a:r>
          </a:p>
          <a:p>
            <a:r>
              <a:rPr lang="en-US" dirty="0" smtClean="0"/>
              <a:t>Improvements to model based on spline modeling on emotional content</a:t>
            </a:r>
          </a:p>
          <a:p>
            <a:r>
              <a:rPr lang="en-US" dirty="0" smtClean="0"/>
              <a:t>Videos of the research explaining how to go “Beneath the surface”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68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Timeline</a:t>
            </a:r>
            <a:br>
              <a:rPr lang="en-US" dirty="0" smtClean="0"/>
            </a:br>
            <a:endParaRPr lang="en-US" sz="3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36</a:t>
            </a:fld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57200" y="3120302"/>
            <a:ext cx="8479071" cy="1223033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0074" y="35123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85477" y="3512300"/>
            <a:ext cx="559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Nov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750788" y="3512300"/>
            <a:ext cx="49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</a:t>
            </a:r>
            <a:r>
              <a:rPr lang="en-US" dirty="0" smtClean="0"/>
              <a:t>an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20975" y="3512300"/>
            <a:ext cx="5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950721" y="3520889"/>
            <a:ext cx="597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31376" y="3529478"/>
            <a:ext cx="537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July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23248" y="3513799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Aug-Sept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81815" y="4233575"/>
            <a:ext cx="13036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Generalize</a:t>
            </a:r>
          </a:p>
          <a:p>
            <a:r>
              <a:rPr lang="en-US" dirty="0" smtClean="0"/>
              <a:t>To Headline</a:t>
            </a:r>
          </a:p>
          <a:p>
            <a:r>
              <a:rPr lang="en-US" dirty="0" smtClean="0"/>
              <a:t>Satire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312164" y="5074105"/>
            <a:ext cx="159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Judging Humor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145133" y="436770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Analyzing Humor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47022" y="5074105"/>
            <a:ext cx="1831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Identify criticisms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394044" y="4348535"/>
            <a:ext cx="193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2-Scripts/Premises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645811" y="5079202"/>
            <a:ext cx="1845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Improving Theory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491163" y="4584535"/>
            <a:ext cx="100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Publicize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81815" y="2750970"/>
            <a:ext cx="1572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Apply MREs</a:t>
            </a:r>
          </a:p>
          <a:p>
            <a:r>
              <a:rPr lang="en-US" dirty="0" smtClean="0"/>
              <a:t>To humor data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142517" y="2034972"/>
            <a:ext cx="1723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Apply sentiment</a:t>
            </a:r>
          </a:p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316673" y="2750970"/>
            <a:ext cx="1513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Apply attitude</a:t>
            </a:r>
          </a:p>
          <a:p>
            <a:r>
              <a:rPr lang="en-US" dirty="0" smtClean="0"/>
              <a:t>targets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363695" y="2107330"/>
            <a:ext cx="1640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Detect Sarcasm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615462" y="2756067"/>
            <a:ext cx="151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Derive blame/</a:t>
            </a:r>
          </a:p>
          <a:p>
            <a:r>
              <a:rPr lang="en-US" dirty="0" smtClean="0"/>
              <a:t>criticism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460814" y="2261400"/>
            <a:ext cx="2683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Revise with new data</a:t>
            </a:r>
            <a:endParaRPr lang="en-US" dirty="0"/>
          </a:p>
        </p:txBody>
      </p:sp>
      <p:cxnSp>
        <p:nvCxnSpPr>
          <p:cNvPr id="30" name="Straight Connector 29"/>
          <p:cNvCxnSpPr>
            <a:stCxn id="16" idx="0"/>
          </p:cNvCxnSpPr>
          <p:nvPr/>
        </p:nvCxnSpPr>
        <p:spPr>
          <a:xfrm flipV="1">
            <a:off x="933646" y="4076776"/>
            <a:ext cx="0" cy="156799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1853955" y="4076776"/>
            <a:ext cx="1" cy="997329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4154195" y="4076776"/>
            <a:ext cx="1" cy="997329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6568491" y="4085870"/>
            <a:ext cx="1" cy="997329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74613" y="2681304"/>
            <a:ext cx="1" cy="721094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4151486" y="2646412"/>
            <a:ext cx="1" cy="721094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810260" y="2676207"/>
            <a:ext cx="1" cy="721094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3030081" y="4041018"/>
            <a:ext cx="0" cy="35535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5209442" y="4059181"/>
            <a:ext cx="0" cy="35535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7901624" y="4085870"/>
            <a:ext cx="0" cy="355358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194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6775" y="1697936"/>
            <a:ext cx="56753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Computers don’t understand emotional impact.</a:t>
            </a:r>
          </a:p>
          <a:p>
            <a:endParaRPr lang="en-US" sz="2000" baseline="0" dirty="0" smtClean="0"/>
          </a:p>
          <a:p>
            <a:r>
              <a:rPr lang="en-US" sz="2000" dirty="0" smtClean="0"/>
              <a:t>Teach </a:t>
            </a:r>
            <a:r>
              <a:rPr lang="en-US" sz="2000" baseline="0" dirty="0" smtClean="0"/>
              <a:t>people a method of generating humor while helping computers understand language.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443" y="4703972"/>
            <a:ext cx="3358396" cy="21934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522" t="4247" r="1451" b="6436"/>
          <a:stretch/>
        </p:blipFill>
        <p:spPr>
          <a:xfrm>
            <a:off x="672211" y="4918896"/>
            <a:ext cx="3731992" cy="19391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6934" y="1091766"/>
            <a:ext cx="1130214" cy="7990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8344" y="2406619"/>
            <a:ext cx="939881" cy="75532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7148" y="2205768"/>
            <a:ext cx="1236852" cy="123685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6734" y="1389898"/>
            <a:ext cx="878590" cy="8785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651716">
            <a:off x="7907490" y="1353705"/>
            <a:ext cx="752783" cy="7527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3631306">
            <a:off x="6948338" y="2726133"/>
            <a:ext cx="858680" cy="85868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</a:t>
            </a:r>
            <a:br>
              <a:rPr lang="en-US" dirty="0" smtClean="0"/>
            </a:br>
            <a:endParaRPr lang="en-US" sz="3100" dirty="0"/>
          </a:p>
        </p:txBody>
      </p:sp>
      <p:sp>
        <p:nvSpPr>
          <p:cNvPr id="6" name="TextBox 5"/>
          <p:cNvSpPr txBox="1"/>
          <p:nvPr/>
        </p:nvSpPr>
        <p:spPr>
          <a:xfrm>
            <a:off x="156775" y="3104620"/>
            <a:ext cx="91439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aseline="0" dirty="0" smtClean="0"/>
          </a:p>
          <a:p>
            <a:r>
              <a:rPr lang="en-US" sz="2800" baseline="0" dirty="0" smtClean="0"/>
              <a:t>If we can understand emotional impact, we can </a:t>
            </a:r>
          </a:p>
          <a:p>
            <a:r>
              <a:rPr lang="en-US" sz="2800" dirty="0"/>
              <a:t>c</a:t>
            </a:r>
            <a:r>
              <a:rPr lang="en-US" sz="2800" baseline="0" dirty="0" smtClean="0"/>
              <a:t>reate media that is compelling and drives us to</a:t>
            </a:r>
            <a:r>
              <a:rPr lang="en-US" sz="2800" dirty="0" smtClean="0"/>
              <a:t> </a:t>
            </a:r>
          </a:p>
          <a:p>
            <a:r>
              <a:rPr lang="en-US" sz="2800" baseline="0" dirty="0"/>
              <a:t>	</a:t>
            </a:r>
            <a:r>
              <a:rPr lang="en-US" sz="2800" baseline="0" dirty="0" smtClean="0"/>
              <a:t>	</a:t>
            </a:r>
            <a:r>
              <a:rPr lang="en-US" sz="2800" b="1" baseline="0" dirty="0" smtClean="0"/>
              <a:t>tell our friends         </a:t>
            </a:r>
            <a:r>
              <a:rPr lang="en-US" sz="2800" baseline="0" dirty="0" smtClean="0"/>
              <a:t>and          </a:t>
            </a:r>
            <a:r>
              <a:rPr lang="en-US" sz="2800" b="1" baseline="0" dirty="0" smtClean="0"/>
              <a:t>find out more</a:t>
            </a:r>
            <a:r>
              <a:rPr lang="en-US" sz="2800" baseline="0" dirty="0" smtClean="0"/>
              <a:t>.</a:t>
            </a:r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09354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522" t="4247" r="1451" b="6436"/>
          <a:stretch/>
        </p:blipFill>
        <p:spPr>
          <a:xfrm>
            <a:off x="139171" y="940794"/>
            <a:ext cx="8872182" cy="460989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47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Emotions drive us to actions.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1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98299" y="3059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Hunger drives us to seek food.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700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417638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Anger drives us to fight.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417638"/>
            <a:ext cx="73406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7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Confusion drives us to ask questions.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33" y="1746916"/>
            <a:ext cx="7885867" cy="515054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1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Emotion drives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information seeking behavior.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4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5030</TotalTime>
  <Words>1187</Words>
  <Application>Microsoft Macintosh PowerPoint</Application>
  <PresentationFormat>On-screen Show (4:3)</PresentationFormat>
  <Paragraphs>281</Paragraphs>
  <Slides>37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Generating  Emotional Impact in Stories</vt:lpstr>
      <vt:lpstr>Emotional impact is  the magic of storytelling.</vt:lpstr>
      <vt:lpstr>PowerPoint Presentation</vt:lpstr>
      <vt:lpstr>PowerPoint Presentation</vt:lpstr>
      <vt:lpstr>Emotions drive us to actions.</vt:lpstr>
      <vt:lpstr>Hunger drives us to seek food.</vt:lpstr>
      <vt:lpstr>Anger drives us to fight.</vt:lpstr>
      <vt:lpstr>Confusion drives us to ask questions.</vt:lpstr>
      <vt:lpstr>Emotion drives  information seeking behavior.</vt:lpstr>
      <vt:lpstr>PowerPoint Presentation</vt:lpstr>
      <vt:lpstr>PowerPoint Presentation</vt:lpstr>
      <vt:lpstr>PowerPoint Presentation</vt:lpstr>
      <vt:lpstr>Method</vt:lpstr>
      <vt:lpstr>Generating News Satire</vt:lpstr>
      <vt:lpstr>Models of Humor</vt:lpstr>
      <vt:lpstr>2-Script Theory of Humor</vt:lpstr>
      <vt:lpstr>We laugh at people, not things.</vt:lpstr>
      <vt:lpstr>News Satire</vt:lpstr>
      <vt:lpstr>Applying Humor Theories</vt:lpstr>
      <vt:lpstr>PowerPoint Presentation</vt:lpstr>
      <vt:lpstr>PowerPoint Presentation</vt:lpstr>
      <vt:lpstr>Emotional Analysis</vt:lpstr>
      <vt:lpstr>Emotional Analysis:  Beneath the Surface</vt:lpstr>
      <vt:lpstr>Spline Modeling</vt:lpstr>
      <vt:lpstr>Dramatic Personal Narratives</vt:lpstr>
      <vt:lpstr>Theories of Dramatic Narrative</vt:lpstr>
      <vt:lpstr>Example of Spline Modeling</vt:lpstr>
      <vt:lpstr>Example of Spline Modeling</vt:lpstr>
      <vt:lpstr>PowerPoint Presentation</vt:lpstr>
      <vt:lpstr>Example of Spline Modeling</vt:lpstr>
      <vt:lpstr>Example of Spline Modeling</vt:lpstr>
      <vt:lpstr>Example of Spline Modeling</vt:lpstr>
      <vt:lpstr>Example of Spline Modeling</vt:lpstr>
      <vt:lpstr>Testing Theories of Dramatic Narrative</vt:lpstr>
      <vt:lpstr>Deliverables</vt:lpstr>
      <vt:lpstr>Timeline </vt:lpstr>
      <vt:lpstr>Summary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Emotional Impact in Narrative</dc:title>
  <dc:creator>Lydia Chilton</dc:creator>
  <cp:lastModifiedBy>Lydia Chilton</cp:lastModifiedBy>
  <cp:revision>61</cp:revision>
  <cp:lastPrinted>2015-04-03T17:03:31Z</cp:lastPrinted>
  <dcterms:created xsi:type="dcterms:W3CDTF">2015-04-03T01:45:37Z</dcterms:created>
  <dcterms:modified xsi:type="dcterms:W3CDTF">2015-04-06T13:36:12Z</dcterms:modified>
</cp:coreProperties>
</file>

<file path=docProps/thumbnail.jpeg>
</file>